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2" r:id="rId10"/>
    <p:sldId id="264" r:id="rId11"/>
    <p:sldId id="266" r:id="rId12"/>
  </p:sldIdLst>
  <p:sldSz cx="14630400" cy="8229600"/>
  <p:notesSz cx="8229600" cy="14630400"/>
  <p:embeddedFontLst>
    <p:embeddedFont>
      <p:font typeface="Sora Light" panose="020B0604020202020204" charset="0"/>
      <p:regular r:id="rId14"/>
    </p:embeddedFont>
    <p:embeddedFont>
      <p:font typeface="Sora Semi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D775B-FE60-4596-B5E3-A8962B81B00C}" v="10" dt="2025-07-01T15:08:26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428" y="-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Newberry" userId="5531b3bbbd517827" providerId="LiveId" clId="{ADBD775B-FE60-4596-B5E3-A8962B81B00C}"/>
    <pc:docChg chg="undo custSel addSld delSld modSld sldOrd">
      <pc:chgData name="Lisa Newberry" userId="5531b3bbbd517827" providerId="LiveId" clId="{ADBD775B-FE60-4596-B5E3-A8962B81B00C}" dt="2025-07-01T15:08:56.074" v="1157" actId="6549"/>
      <pc:docMkLst>
        <pc:docMk/>
      </pc:docMkLst>
      <pc:sldChg chg="addSp delSp modSp mod">
        <pc:chgData name="Lisa Newberry" userId="5531b3bbbd517827" providerId="LiveId" clId="{ADBD775B-FE60-4596-B5E3-A8962B81B00C}" dt="2025-06-30T15:01:54.151" v="959" actId="1076"/>
        <pc:sldMkLst>
          <pc:docMk/>
          <pc:sldMk cId="0" sldId="259"/>
        </pc:sldMkLst>
        <pc:spChg chg="mod">
          <ac:chgData name="Lisa Newberry" userId="5531b3bbbd517827" providerId="LiveId" clId="{ADBD775B-FE60-4596-B5E3-A8962B81B00C}" dt="2025-06-30T15:01:54.151" v="959" actId="1076"/>
          <ac:spMkLst>
            <pc:docMk/>
            <pc:sldMk cId="0" sldId="259"/>
            <ac:spMk id="22" creationId="{AF787D72-4F33-064C-6985-21B9EEB66383}"/>
          </ac:spMkLst>
        </pc:spChg>
        <pc:picChg chg="add del mod">
          <ac:chgData name="Lisa Newberry" userId="5531b3bbbd517827" providerId="LiveId" clId="{ADBD775B-FE60-4596-B5E3-A8962B81B00C}" dt="2025-06-30T15:01:52.604" v="957"/>
          <ac:picMkLst>
            <pc:docMk/>
            <pc:sldMk cId="0" sldId="259"/>
            <ac:picMk id="28" creationId="{0A4D63F3-066E-9E4A-F89B-1F5CE591096E}"/>
          </ac:picMkLst>
        </pc:picChg>
      </pc:sldChg>
      <pc:sldChg chg="modSp mod ord">
        <pc:chgData name="Lisa Newberry" userId="5531b3bbbd517827" providerId="LiveId" clId="{ADBD775B-FE60-4596-B5E3-A8962B81B00C}" dt="2025-06-30T14:49:34.724" v="920"/>
        <pc:sldMkLst>
          <pc:docMk/>
          <pc:sldMk cId="0" sldId="262"/>
        </pc:sldMkLst>
        <pc:spChg chg="mod">
          <ac:chgData name="Lisa Newberry" userId="5531b3bbbd517827" providerId="LiveId" clId="{ADBD775B-FE60-4596-B5E3-A8962B81B00C}" dt="2025-06-30T14:44:28.419" v="204" actId="6549"/>
          <ac:spMkLst>
            <pc:docMk/>
            <pc:sldMk cId="0" sldId="262"/>
            <ac:spMk id="2" creationId="{00000000-0000-0000-0000-000000000000}"/>
          </ac:spMkLst>
        </pc:spChg>
        <pc:spChg chg="mod">
          <ac:chgData name="Lisa Newberry" userId="5531b3bbbd517827" providerId="LiveId" clId="{ADBD775B-FE60-4596-B5E3-A8962B81B00C}" dt="2025-06-30T14:48:47.549" v="918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Lisa Newberry" userId="5531b3bbbd517827" providerId="LiveId" clId="{ADBD775B-FE60-4596-B5E3-A8962B81B00C}" dt="2025-06-30T14:46:59.407" v="663" actId="6549"/>
          <ac:spMkLst>
            <pc:docMk/>
            <pc:sldMk cId="0" sldId="262"/>
            <ac:spMk id="6" creationId="{00000000-0000-0000-0000-000000000000}"/>
          </ac:spMkLst>
        </pc:spChg>
        <pc:spChg chg="mod">
          <ac:chgData name="Lisa Newberry" userId="5531b3bbbd517827" providerId="LiveId" clId="{ADBD775B-FE60-4596-B5E3-A8962B81B00C}" dt="2025-06-30T14:48:37.405" v="917" actId="14100"/>
          <ac:spMkLst>
            <pc:docMk/>
            <pc:sldMk cId="0" sldId="262"/>
            <ac:spMk id="12" creationId="{00000000-0000-0000-0000-000000000000}"/>
          </ac:spMkLst>
        </pc:spChg>
        <pc:picChg chg="mod">
          <ac:chgData name="Lisa Newberry" userId="5531b3bbbd517827" providerId="LiveId" clId="{ADBD775B-FE60-4596-B5E3-A8962B81B00C}" dt="2025-06-30T14:44:31.802" v="205" actId="1076"/>
          <ac:picMkLst>
            <pc:docMk/>
            <pc:sldMk cId="0" sldId="262"/>
            <ac:picMk id="3" creationId="{00000000-0000-0000-0000-000000000000}"/>
          </ac:picMkLst>
        </pc:picChg>
      </pc:sldChg>
      <pc:sldChg chg="addSp modSp mod">
        <pc:chgData name="Lisa Newberry" userId="5531b3bbbd517827" providerId="LiveId" clId="{ADBD775B-FE60-4596-B5E3-A8962B81B00C}" dt="2025-06-30T15:18:18.850" v="970" actId="1076"/>
        <pc:sldMkLst>
          <pc:docMk/>
          <pc:sldMk cId="0" sldId="264"/>
        </pc:sldMkLst>
        <pc:picChg chg="mod">
          <ac:chgData name="Lisa Newberry" userId="5531b3bbbd517827" providerId="LiveId" clId="{ADBD775B-FE60-4596-B5E3-A8962B81B00C}" dt="2025-06-30T15:18:18.850" v="970" actId="1076"/>
          <ac:picMkLst>
            <pc:docMk/>
            <pc:sldMk cId="0" sldId="264"/>
            <ac:picMk id="10" creationId="{7AF84B89-1D48-5C26-6131-B3C65C981F9B}"/>
          </ac:picMkLst>
        </pc:picChg>
        <pc:picChg chg="add mod">
          <ac:chgData name="Lisa Newberry" userId="5531b3bbbd517827" providerId="LiveId" clId="{ADBD775B-FE60-4596-B5E3-A8962B81B00C}" dt="2025-06-30T15:18:08.505" v="969" actId="14100"/>
          <ac:picMkLst>
            <pc:docMk/>
            <pc:sldMk cId="0" sldId="264"/>
            <ac:picMk id="12" creationId="{609DADC9-A37E-2D48-CE81-B38E3CA7AA74}"/>
          </ac:picMkLst>
        </pc:picChg>
      </pc:sldChg>
      <pc:sldChg chg="new del mod modClrScheme chgLayout">
        <pc:chgData name="Lisa Newberry" userId="5531b3bbbd517827" providerId="LiveId" clId="{ADBD775B-FE60-4596-B5E3-A8962B81B00C}" dt="2025-06-30T14:41:55.586" v="9" actId="47"/>
        <pc:sldMkLst>
          <pc:docMk/>
          <pc:sldMk cId="2542848695" sldId="265"/>
        </pc:sldMkLst>
      </pc:sldChg>
      <pc:sldChg chg="add ord">
        <pc:chgData name="Lisa Newberry" userId="5531b3bbbd517827" providerId="LiveId" clId="{ADBD775B-FE60-4596-B5E3-A8962B81B00C}" dt="2025-06-30T14:49:37.018" v="922"/>
        <pc:sldMkLst>
          <pc:docMk/>
          <pc:sldMk cId="3078959328" sldId="265"/>
        </pc:sldMkLst>
      </pc:sldChg>
      <pc:sldChg chg="addSp delSp modSp add del mod">
        <pc:chgData name="Lisa Newberry" userId="5531b3bbbd517827" providerId="LiveId" clId="{ADBD775B-FE60-4596-B5E3-A8962B81B00C}" dt="2025-06-30T14:41:17.465" v="5" actId="2890"/>
        <pc:sldMkLst>
          <pc:docMk/>
          <pc:sldMk cId="3541924385" sldId="265"/>
        </pc:sldMkLst>
        <pc:spChg chg="mod">
          <ac:chgData name="Lisa Newberry" userId="5531b3bbbd517827" providerId="LiveId" clId="{ADBD775B-FE60-4596-B5E3-A8962B81B00C}" dt="2025-06-30T14:41:16.354" v="3" actId="1076"/>
          <ac:spMkLst>
            <pc:docMk/>
            <pc:sldMk cId="3541924385" sldId="265"/>
            <ac:spMk id="3" creationId="{576095C9-E098-2D50-F486-5B4B4E3AB359}"/>
          </ac:spMkLst>
        </pc:spChg>
        <pc:picChg chg="add del">
          <ac:chgData name="Lisa Newberry" userId="5531b3bbbd517827" providerId="LiveId" clId="{ADBD775B-FE60-4596-B5E3-A8962B81B00C}" dt="2025-06-30T14:41:16.818" v="4" actId="478"/>
          <ac:picMkLst>
            <pc:docMk/>
            <pc:sldMk cId="3541924385" sldId="265"/>
            <ac:picMk id="2" creationId="{3A296BF5-4E49-636B-C795-5AD3F2C53873}"/>
          </ac:picMkLst>
        </pc:picChg>
      </pc:sldChg>
      <pc:sldChg chg="modSp add del mod ord">
        <pc:chgData name="Lisa Newberry" userId="5531b3bbbd517827" providerId="LiveId" clId="{ADBD775B-FE60-4596-B5E3-A8962B81B00C}" dt="2025-06-30T14:43:57.821" v="168" actId="47"/>
        <pc:sldMkLst>
          <pc:docMk/>
          <pc:sldMk cId="1081527074" sldId="266"/>
        </pc:sldMkLst>
        <pc:spChg chg="mod">
          <ac:chgData name="Lisa Newberry" userId="5531b3bbbd517827" providerId="LiveId" clId="{ADBD775B-FE60-4596-B5E3-A8962B81B00C}" dt="2025-06-30T14:42:16.305" v="47" actId="14100"/>
          <ac:spMkLst>
            <pc:docMk/>
            <pc:sldMk cId="1081527074" sldId="266"/>
            <ac:spMk id="2" creationId="{5FDC1B20-5E13-4173-CDE7-7E70DB6B078C}"/>
          </ac:spMkLst>
        </pc:spChg>
        <pc:spChg chg="mod">
          <ac:chgData name="Lisa Newberry" userId="5531b3bbbd517827" providerId="LiveId" clId="{ADBD775B-FE60-4596-B5E3-A8962B81B00C}" dt="2025-06-30T14:43:53.367" v="167" actId="5793"/>
          <ac:spMkLst>
            <pc:docMk/>
            <pc:sldMk cId="1081527074" sldId="266"/>
            <ac:spMk id="5" creationId="{A4ECC2D3-B34D-34E0-56A2-2E875C46422D}"/>
          </ac:spMkLst>
        </pc:spChg>
        <pc:spChg chg="mod">
          <ac:chgData name="Lisa Newberry" userId="5531b3bbbd517827" providerId="LiveId" clId="{ADBD775B-FE60-4596-B5E3-A8962B81B00C}" dt="2025-06-30T14:42:53.466" v="71" actId="6549"/>
          <ac:spMkLst>
            <pc:docMk/>
            <pc:sldMk cId="1081527074" sldId="266"/>
            <ac:spMk id="6" creationId="{00766380-7A2E-3342-A6CC-38A558CA6C39}"/>
          </ac:spMkLst>
        </pc:spChg>
        <pc:spChg chg="mod">
          <ac:chgData name="Lisa Newberry" userId="5531b3bbbd517827" providerId="LiveId" clId="{ADBD775B-FE60-4596-B5E3-A8962B81B00C}" dt="2025-06-30T14:42:57.713" v="72" actId="6549"/>
          <ac:spMkLst>
            <pc:docMk/>
            <pc:sldMk cId="1081527074" sldId="266"/>
            <ac:spMk id="12" creationId="{6B57D88E-2622-A819-10A6-C8D892B34EC0}"/>
          </ac:spMkLst>
        </pc:spChg>
        <pc:picChg chg="mod">
          <ac:chgData name="Lisa Newberry" userId="5531b3bbbd517827" providerId="LiveId" clId="{ADBD775B-FE60-4596-B5E3-A8962B81B00C}" dt="2025-06-30T14:42:18.489" v="48" actId="1076"/>
          <ac:picMkLst>
            <pc:docMk/>
            <pc:sldMk cId="1081527074" sldId="266"/>
            <ac:picMk id="3" creationId="{674BD643-2E59-9B5C-3141-B3A491ADDBD8}"/>
          </ac:picMkLst>
        </pc:picChg>
      </pc:sldChg>
      <pc:sldChg chg="addSp modSp add mod ord">
        <pc:chgData name="Lisa Newberry" userId="5531b3bbbd517827" providerId="LiveId" clId="{ADBD775B-FE60-4596-B5E3-A8962B81B00C}" dt="2025-07-01T15:08:56.074" v="1157" actId="6549"/>
        <pc:sldMkLst>
          <pc:docMk/>
          <pc:sldMk cId="3008526043" sldId="266"/>
        </pc:sldMkLst>
        <pc:spChg chg="mod">
          <ac:chgData name="Lisa Newberry" userId="5531b3bbbd517827" providerId="LiveId" clId="{ADBD775B-FE60-4596-B5E3-A8962B81B00C}" dt="2025-07-01T14:48:30.279" v="1000" actId="6549"/>
          <ac:spMkLst>
            <pc:docMk/>
            <pc:sldMk cId="3008526043" sldId="266"/>
            <ac:spMk id="2" creationId="{550415B5-B96F-B7B8-19E5-4502D6BA0828}"/>
          </ac:spMkLst>
        </pc:spChg>
        <pc:spChg chg="mod">
          <ac:chgData name="Lisa Newberry" userId="5531b3bbbd517827" providerId="LiveId" clId="{ADBD775B-FE60-4596-B5E3-A8962B81B00C}" dt="2025-07-01T15:08:56.074" v="1157" actId="6549"/>
          <ac:spMkLst>
            <pc:docMk/>
            <pc:sldMk cId="3008526043" sldId="266"/>
            <ac:spMk id="3" creationId="{9800E324-FFE2-8ED5-6777-07680B74DCE2}"/>
          </ac:spMkLst>
        </pc:spChg>
        <pc:spChg chg="add">
          <ac:chgData name="Lisa Newberry" userId="5531b3bbbd517827" providerId="LiveId" clId="{ADBD775B-FE60-4596-B5E3-A8962B81B00C}" dt="2025-07-01T14:49:00.852" v="1006"/>
          <ac:spMkLst>
            <pc:docMk/>
            <pc:sldMk cId="3008526043" sldId="266"/>
            <ac:spMk id="4" creationId="{3D507AB8-15EC-50FE-F901-FB592DB09FD5}"/>
          </ac:spMkLst>
        </pc:spChg>
        <pc:spChg chg="add">
          <ac:chgData name="Lisa Newberry" userId="5531b3bbbd517827" providerId="LiveId" clId="{ADBD775B-FE60-4596-B5E3-A8962B81B00C}" dt="2025-07-01T14:49:00.852" v="1006"/>
          <ac:spMkLst>
            <pc:docMk/>
            <pc:sldMk cId="3008526043" sldId="266"/>
            <ac:spMk id="5" creationId="{6ED4B627-A123-74D7-DF11-201D3B08913D}"/>
          </ac:spMkLst>
        </pc:spChg>
        <pc:spChg chg="add">
          <ac:chgData name="Lisa Newberry" userId="5531b3bbbd517827" providerId="LiveId" clId="{ADBD775B-FE60-4596-B5E3-A8962B81B00C}" dt="2025-07-01T14:49:00.852" v="1006"/>
          <ac:spMkLst>
            <pc:docMk/>
            <pc:sldMk cId="3008526043" sldId="266"/>
            <ac:spMk id="6" creationId="{B0027936-EC90-FC3D-9DB5-0F8332C93916}"/>
          </ac:spMkLst>
        </pc:spChg>
        <pc:spChg chg="add">
          <ac:chgData name="Lisa Newberry" userId="5531b3bbbd517827" providerId="LiveId" clId="{ADBD775B-FE60-4596-B5E3-A8962B81B00C}" dt="2025-07-01T14:49:08.458" v="1007"/>
          <ac:spMkLst>
            <pc:docMk/>
            <pc:sldMk cId="3008526043" sldId="266"/>
            <ac:spMk id="7" creationId="{5ED6C752-27E8-D91C-A4A8-2535C72A54C5}"/>
          </ac:spMkLst>
        </pc:spChg>
        <pc:spChg chg="add">
          <ac:chgData name="Lisa Newberry" userId="5531b3bbbd517827" providerId="LiveId" clId="{ADBD775B-FE60-4596-B5E3-A8962B81B00C}" dt="2025-07-01T14:49:08.458" v="1007"/>
          <ac:spMkLst>
            <pc:docMk/>
            <pc:sldMk cId="3008526043" sldId="266"/>
            <ac:spMk id="8" creationId="{C38FD746-695B-1492-BD90-98450CC4EC3D}"/>
          </ac:spMkLst>
        </pc:spChg>
        <pc:spChg chg="add">
          <ac:chgData name="Lisa Newberry" userId="5531b3bbbd517827" providerId="LiveId" clId="{ADBD775B-FE60-4596-B5E3-A8962B81B00C}" dt="2025-07-01T14:49:08.458" v="1007"/>
          <ac:spMkLst>
            <pc:docMk/>
            <pc:sldMk cId="3008526043" sldId="266"/>
            <ac:spMk id="9" creationId="{5A5C6482-8069-DC3C-91CF-B540197B308A}"/>
          </ac:spMkLst>
        </pc:spChg>
        <pc:picChg chg="mod">
          <ac:chgData name="Lisa Newberry" userId="5531b3bbbd517827" providerId="LiveId" clId="{ADBD775B-FE60-4596-B5E3-A8962B81B00C}" dt="2025-07-01T15:08:35.124" v="1156" actId="1076"/>
          <ac:picMkLst>
            <pc:docMk/>
            <pc:sldMk cId="3008526043" sldId="266"/>
            <ac:picMk id="10" creationId="{EA8D8853-8031-C3F1-052C-22E45371068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09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A4B2F-D3D5-EA58-6BFC-DF86697A9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2E7E2-96DB-2DF1-ED91-B6B7410AF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598AD-72A5-58A6-D0F1-E1A5AE97B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24377-8AD2-51B0-905A-701778BBE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1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C0815-74F6-2F6A-15CD-91A8D873E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DB1AF-C2F8-78EB-F7B7-0717B798E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70A35-EE90-292D-6772-D88DBED45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6C5ED-8206-8C32-23E0-F749806B8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7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199" y="503039"/>
            <a:ext cx="4814173" cy="601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40199" y="1543526"/>
            <a:ext cx="2657832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898" y="1584722"/>
            <a:ext cx="7141607" cy="66246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347371" y="1543526"/>
            <a:ext cx="2657832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0308" y="440174"/>
            <a:ext cx="7182803" cy="526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400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Join Us in Shaping a Better Wales</a:t>
            </a:r>
            <a:endParaRPr lang="en-US" sz="4000" b="1" dirty="0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00338" y="1386840"/>
            <a:ext cx="6319599" cy="768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“Scouting gives me so much joy in learning things and sharing what I know with others. I want to stay for as long as I can, volunteering and supporting younger members."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60308" y="1386840"/>
            <a:ext cx="22860" cy="768668"/>
          </a:xfrm>
          <a:prstGeom prst="rect">
            <a:avLst/>
          </a:prstGeom>
          <a:solidFill>
            <a:srgbClr val="DA1B2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680322" y="2869594"/>
            <a:ext cx="6559629" cy="512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– </a:t>
            </a:r>
            <a:r>
              <a:rPr lang="en-US" sz="2000" i="1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Explorer Scout, from 'Youth Voices: Shaping the future of Scouting in Wales' research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79554" y="4036695"/>
            <a:ext cx="6559629" cy="214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Scouts have stood on Everest, walked on the moon, and reached the South Pole. But we're most proud of what's happening every week across Wales – where young people are gaining confidence, building friendships, and working together to shape a more equal, connected and hopeful future.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107" y="881289"/>
            <a:ext cx="4867252" cy="2548437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83" y="3871957"/>
            <a:ext cx="3052048" cy="4069794"/>
          </a:xfrm>
          <a:prstGeom prst="rect">
            <a:avLst/>
          </a:prstGeom>
        </p:spPr>
      </p:pic>
      <p:pic>
        <p:nvPicPr>
          <p:cNvPr id="10" name="Picture 9" descr="A logo with a fleur de lis&#10;&#10;AI-generated content may be incorrect.">
            <a:extLst>
              <a:ext uri="{FF2B5EF4-FFF2-40B4-BE49-F238E27FC236}">
                <a16:creationId xmlns:a16="http://schemas.microsoft.com/office/drawing/2014/main" id="{7AF84B89-1D48-5C26-6131-B3C65C981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209" y="6027603"/>
            <a:ext cx="2063500" cy="1914148"/>
          </a:xfrm>
          <a:prstGeom prst="rect">
            <a:avLst/>
          </a:prstGeom>
        </p:spPr>
      </p:pic>
      <p:pic>
        <p:nvPicPr>
          <p:cNvPr id="12" name="Picture 11" descr="A person looking at a machine&#10;&#10;AI-generated content may be incorrect.">
            <a:extLst>
              <a:ext uri="{FF2B5EF4-FFF2-40B4-BE49-F238E27FC236}">
                <a16:creationId xmlns:a16="http://schemas.microsoft.com/office/drawing/2014/main" id="{609DADC9-A37E-2D48-CE81-B38E3CA7A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6858" y="3860724"/>
            <a:ext cx="3164501" cy="40810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6BA01-6499-5D87-1AD4-F22C1589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50415B5-B96F-B7B8-19E5-4502D6BA0828}"/>
              </a:ext>
            </a:extLst>
          </p:cNvPr>
          <p:cNvSpPr/>
          <p:nvPr/>
        </p:nvSpPr>
        <p:spPr>
          <a:xfrm>
            <a:off x="758309" y="615910"/>
            <a:ext cx="1094541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Stay Connected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800E324-FFE2-8ED5-6777-07680B74DCE2}"/>
              </a:ext>
            </a:extLst>
          </p:cNvPr>
          <p:cNvSpPr/>
          <p:nvPr/>
        </p:nvSpPr>
        <p:spPr>
          <a:xfrm>
            <a:off x="758309" y="1725793"/>
            <a:ext cx="7839781" cy="5644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Insert your local area’s contact details here</a:t>
            </a:r>
          </a:p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(e.g. email, phone number, local social media)</a:t>
            </a:r>
          </a:p>
          <a:p>
            <a:pPr>
              <a:buNone/>
            </a:pP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ptos" panose="020B0004020202020204" pitchFamily="34" charset="0"/>
              </a:rPr>
              <a:t>Xxxxxx</a:t>
            </a: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ptos" panose="020B0004020202020204" pitchFamily="34" charset="0"/>
              </a:rPr>
              <a:t>Xxxxxx</a:t>
            </a: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ptos" panose="020B0004020202020204" pitchFamily="34" charset="0"/>
              </a:rPr>
              <a:t>Xxxxxx</a:t>
            </a: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Aptos" panose="020B0004020202020204" pitchFamily="34" charset="0"/>
              </a:rPr>
              <a:t>Xxxxxxx</a:t>
            </a: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buNone/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en-GB" sz="2400" b="1" dirty="0">
                <a:latin typeface="Aptos" panose="020B0004020202020204" pitchFamily="34" charset="0"/>
              </a:rPr>
              <a:t>Follow ScoutsCymru on Facebook, Instagram and LinkedIn </a:t>
            </a:r>
          </a:p>
          <a:p>
            <a:pPr>
              <a:buNone/>
            </a:pPr>
            <a:endParaRPr lang="en-GB" sz="2400" b="1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en-GB" sz="2400" b="1" dirty="0">
                <a:latin typeface="Aptos" panose="020B0004020202020204" pitchFamily="34" charset="0"/>
              </a:rPr>
              <a:t>Or contact us at:</a:t>
            </a:r>
          </a:p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📧 admin@scoutscymru.org.uk </a:t>
            </a:r>
          </a:p>
        </p:txBody>
      </p:sp>
      <p:pic>
        <p:nvPicPr>
          <p:cNvPr id="10" name="Image 0">
            <a:extLst>
              <a:ext uri="{FF2B5EF4-FFF2-40B4-BE49-F238E27FC236}">
                <a16:creationId xmlns:a16="http://schemas.microsoft.com/office/drawing/2014/main" id="{EA8D8853-8031-C3F1-052C-22E45371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5458" y="1841145"/>
            <a:ext cx="5409032" cy="53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2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0888" y="58494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Skills for Life: Shaping a Better Wales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429301"/>
            <a:ext cx="7627382" cy="4763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Welcome to ScoutsCymru – where young people of all backgrounds develop skills, build confidence, and create positive change across Wales. </a:t>
            </a:r>
          </a:p>
          <a:p>
            <a:pPr marL="0" indent="0" algn="l">
              <a:lnSpc>
                <a:spcPct val="114000"/>
              </a:lnSpc>
              <a:buNone/>
            </a:pPr>
            <a:endParaRPr lang="en-US" sz="2800" dirty="0">
              <a:solidFill>
                <a:srgbClr val="3B3535"/>
              </a:solidFill>
              <a:latin typeface="Aptos" panose="020B0004020202020204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 algn="l">
              <a:lnSpc>
                <a:spcPct val="114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This presentation explores how our inclusive movement supports nearly 14,000 young people through the dedication of over 4,600 volunteers.</a:t>
            </a:r>
            <a:endParaRPr lang="en-US" sz="28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15910"/>
            <a:ext cx="1094541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A Welcoming Movement for Everyone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1725793"/>
            <a:ext cx="7839781" cy="5644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ScoutsCymru proudly welcomes young people from all walks of life. </a:t>
            </a:r>
          </a:p>
          <a:p>
            <a:pPr>
              <a:buNone/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Our inclusive approach has created a diverse community where:</a:t>
            </a:r>
          </a:p>
          <a:p>
            <a:pPr>
              <a:buNone/>
            </a:pP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Almost 14,000 young people participate across Wales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More than a third of our members are girls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27% of members are Welsh speakers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Activities are delivered in both Welsh and English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latin typeface="Aptos" panose="020B0004020202020204" pitchFamily="34" charset="0"/>
            </a:endParaRPr>
          </a:p>
          <a:p>
            <a:r>
              <a:rPr lang="en-GB" sz="2400" dirty="0">
                <a:latin typeface="Aptos" panose="020B0004020202020204" pitchFamily="34" charset="0"/>
              </a:rPr>
              <a:t>We offer purpose, belonging, connection and adventure - helping young people grow into active citizens, ready to lead, serve and make a difference wherever they go. </a:t>
            </a:r>
            <a:endParaRPr lang="en-US" sz="17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712" y="1364514"/>
            <a:ext cx="4504777" cy="60054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34866"/>
            <a:ext cx="770965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The Power of Volunteering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361480" y="3675578"/>
            <a:ext cx="3225522" cy="2605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endParaRPr lang="en-US" sz="2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586" y="4485144"/>
            <a:ext cx="324088" cy="405170"/>
          </a:xfrm>
          <a:prstGeom prst="rect">
            <a:avLst/>
          </a:prstGeom>
        </p:spPr>
      </p:pic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173" y="3093899"/>
            <a:ext cx="324088" cy="405170"/>
          </a:xfrm>
          <a:prstGeom prst="rect">
            <a:avLst/>
          </a:prstGeom>
        </p:spPr>
      </p:pic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173" y="5876389"/>
            <a:ext cx="324088" cy="4051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787D72-4F33-064C-6985-21B9EEB66383}"/>
              </a:ext>
            </a:extLst>
          </p:cNvPr>
          <p:cNvSpPr txBox="1"/>
          <p:nvPr/>
        </p:nvSpPr>
        <p:spPr>
          <a:xfrm>
            <a:off x="255181" y="3183880"/>
            <a:ext cx="444016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800" b="1" dirty="0"/>
              <a:t>Why People Volunteer:</a:t>
            </a:r>
          </a:p>
          <a:p>
            <a:pPr>
              <a:buNone/>
            </a:pPr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"I wanted to improve things and help people“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"To use my existing skills“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"Someone asked me to help"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DA1481-94A4-B736-FF16-C2EF11BF863E}"/>
              </a:ext>
            </a:extLst>
          </p:cNvPr>
          <p:cNvSpPr txBox="1"/>
          <p:nvPr/>
        </p:nvSpPr>
        <p:spPr>
          <a:xfrm>
            <a:off x="9785479" y="1376601"/>
            <a:ext cx="458974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600" b="1" dirty="0">
                <a:latin typeface="Aptos" panose="020B0004020202020204" pitchFamily="34" charset="0"/>
              </a:rPr>
              <a:t>Personal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Aptos" panose="020B0004020202020204" pitchFamily="34" charset="0"/>
              </a:rPr>
              <a:t>70% report improved life 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Aptos" panose="020B0004020202020204" pitchFamily="34" charset="0"/>
              </a:rPr>
              <a:t>66% experience growth in self-esteem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Aptos" panose="020B0004020202020204" pitchFamily="34" charset="0"/>
              </a:rPr>
              <a:t>42% report reduced feelings of loneliness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E3BAD-EE76-7175-91CA-BFF3331588C1}"/>
              </a:ext>
            </a:extLst>
          </p:cNvPr>
          <p:cNvSpPr txBox="1"/>
          <p:nvPr/>
        </p:nvSpPr>
        <p:spPr>
          <a:xfrm>
            <a:off x="10136326" y="4522708"/>
            <a:ext cx="362570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600" b="1" dirty="0">
                <a:latin typeface="Aptos" panose="020B0004020202020204" pitchFamily="34" charset="0"/>
              </a:rPr>
              <a:t>Our Volunteer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Aptos" panose="020B0004020202020204" pitchFamily="34" charset="0"/>
              </a:rPr>
              <a:t>4,600+ adult volunteers across Wales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Aptos" panose="020B0004020202020204" pitchFamily="34" charset="0"/>
              </a:rPr>
              <a:t>53% are women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Aptos" panose="020B0004020202020204" pitchFamily="34" charset="0"/>
              </a:rPr>
              <a:t>Nearly half volunteer outside Scouts too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9952" y="448032"/>
            <a:ext cx="8724067" cy="535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From Squirrels to Network: Our Journey</a:t>
            </a:r>
            <a:endParaRPr lang="en-US" sz="3350" b="1" dirty="0">
              <a:latin typeface="Aptos" panose="020B00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69952" y="1309211"/>
            <a:ext cx="162758" cy="977027"/>
          </a:xfrm>
          <a:prstGeom prst="roundRect">
            <a:avLst>
              <a:gd name="adj" fmla="val 4202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2"/>
          <p:cNvSpPr/>
          <p:nvPr/>
        </p:nvSpPr>
        <p:spPr>
          <a:xfrm>
            <a:off x="895469" y="1471970"/>
            <a:ext cx="2170748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Squirrels (ages 4-6</a:t>
            </a:r>
            <a:r>
              <a:rPr lang="en-US" sz="1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)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895469" y="1837492"/>
            <a:ext cx="13164979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67 Dreys with 823 members. Action-packed sessions full of games, stories, crafts and outdoor adventures – the perfect introduction to Scouts.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814149" y="2408277"/>
            <a:ext cx="162758" cy="977027"/>
          </a:xfrm>
          <a:prstGeom prst="roundRect">
            <a:avLst>
              <a:gd name="adj" fmla="val 4202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1139666" y="2571036"/>
            <a:ext cx="2142768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Beavers (ages 6-8)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139666" y="2936558"/>
            <a:ext cx="1292078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242 Colonies where curious, kind children explore the world through nature trails, creative crafts, and team activities.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058466" y="3507343"/>
            <a:ext cx="162758" cy="977027"/>
          </a:xfrm>
          <a:prstGeom prst="roundRect">
            <a:avLst>
              <a:gd name="adj" fmla="val 4202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1383983" y="3670102"/>
            <a:ext cx="2142768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Cubs (ages 8-10½)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383983" y="4035623"/>
            <a:ext cx="12676465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261 Packs offering adventures from hikes and camps to science experiments and community projects.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302782" y="4606409"/>
            <a:ext cx="162758" cy="977027"/>
          </a:xfrm>
          <a:prstGeom prst="roundRect">
            <a:avLst>
              <a:gd name="adj" fmla="val 4202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11"/>
          <p:cNvSpPr/>
          <p:nvPr/>
        </p:nvSpPr>
        <p:spPr>
          <a:xfrm>
            <a:off x="1628299" y="4769168"/>
            <a:ext cx="2327315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Scouts (ages 10½-14)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628299" y="5134689"/>
            <a:ext cx="12432149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241 Troops where young people enjoy outdoor adventures and learn practical skills like cooking and first aid.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058466" y="5705475"/>
            <a:ext cx="162758" cy="977027"/>
          </a:xfrm>
          <a:prstGeom prst="roundRect">
            <a:avLst>
              <a:gd name="adj" fmla="val 4202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1383983" y="5868233"/>
            <a:ext cx="2396252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Explorers (ages 14-18)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383983" y="6233755"/>
            <a:ext cx="12676465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97 Units where members take on real responsibility, from planning expeditions to leading community projects.</a:t>
            </a:r>
            <a:endParaRPr lang="en-US" sz="1700" dirty="0">
              <a:latin typeface="Aptos" panose="020B00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14149" y="6804541"/>
            <a:ext cx="162758" cy="977027"/>
          </a:xfrm>
          <a:prstGeom prst="roundRect">
            <a:avLst>
              <a:gd name="adj" fmla="val 42025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17"/>
          <p:cNvSpPr/>
          <p:nvPr/>
        </p:nvSpPr>
        <p:spPr>
          <a:xfrm>
            <a:off x="1139666" y="6967299"/>
            <a:ext cx="2359343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Network (ages 18-25)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139666" y="7332821"/>
            <a:ext cx="1292078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23 groups offering flexible opportunities to grow, connect, and give back while gaining real-world experience.</a:t>
            </a:r>
            <a:endParaRPr lang="en-US" sz="17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2701" y="661868"/>
            <a:ext cx="5440323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Building Skills for Life</a:t>
            </a:r>
            <a:endParaRPr lang="en-US" sz="3850" b="1" dirty="0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2701" y="1858089"/>
            <a:ext cx="3100864" cy="615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94%</a:t>
            </a:r>
            <a:endParaRPr lang="en-US" sz="4800" b="1" dirty="0">
              <a:latin typeface="Aptos" panose="020B00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76074" y="2706529"/>
            <a:ext cx="2454116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Skills Development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2701" y="3199686"/>
            <a:ext cx="3100864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of Scouts say they've developed skills useful in later life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986689" y="1858089"/>
            <a:ext cx="3100983" cy="615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88%</a:t>
            </a:r>
            <a:endParaRPr lang="en-US" sz="4800" b="1" dirty="0">
              <a:latin typeface="Aptos" panose="020B00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310063" y="2706529"/>
            <a:ext cx="2454116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New Experiences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986689" y="3199686"/>
            <a:ext cx="3100983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have tried activities they've never done before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2319695" y="4356140"/>
            <a:ext cx="3100864" cy="615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200+</a:t>
            </a:r>
            <a:endParaRPr lang="en-US" sz="4800" b="1" dirty="0">
              <a:latin typeface="Aptos" panose="020B00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2643068" y="5204579"/>
            <a:ext cx="2454116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Activities Offered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319695" y="5697736"/>
            <a:ext cx="3100864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from camping and coding to drama, water-zorbing and bushcraft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52701" y="6973311"/>
            <a:ext cx="11766127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Scouts consistently report feeling more confident, more connected, and better prepared to lead in all aspects of life.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90" y="1047690"/>
            <a:ext cx="4123015" cy="54979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A98B-06DE-F201-B5AC-034B3A238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1ADA75E-5E68-BBA7-6E52-99191CE1A4EA}"/>
              </a:ext>
            </a:extLst>
          </p:cNvPr>
          <p:cNvSpPr/>
          <p:nvPr/>
        </p:nvSpPr>
        <p:spPr>
          <a:xfrm>
            <a:off x="758309" y="64019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Our Welsh Identity 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B5C5EACD-7A33-135A-A730-C28F906A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921550"/>
            <a:ext cx="2199799" cy="2040493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10A7AB28-390B-396E-D3D3-DE0FB152763F}"/>
              </a:ext>
            </a:extLst>
          </p:cNvPr>
          <p:cNvSpPr/>
          <p:nvPr/>
        </p:nvSpPr>
        <p:spPr>
          <a:xfrm>
            <a:off x="3494365" y="1872734"/>
            <a:ext cx="1038522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B2A103F-FEA9-96F4-D3AB-467E4A26ADFF}"/>
              </a:ext>
            </a:extLst>
          </p:cNvPr>
          <p:cNvSpPr/>
          <p:nvPr/>
        </p:nvSpPr>
        <p:spPr>
          <a:xfrm>
            <a:off x="3494365" y="2414349"/>
            <a:ext cx="1038522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We celebrate our Welsh heritage through our programmes, while also preparing young people to thrive as global citizens through international 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opportunities and cross-cultural learning.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90C1CB5-7DF2-ADE6-A6B7-F9D6FFC8979A}"/>
              </a:ext>
            </a:extLst>
          </p:cNvPr>
          <p:cNvSpPr/>
          <p:nvPr/>
        </p:nvSpPr>
        <p:spPr>
          <a:xfrm>
            <a:off x="253838" y="4553169"/>
            <a:ext cx="6206017" cy="276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buNone/>
            </a:pPr>
            <a:r>
              <a:rPr lang="en-GB" sz="2400" b="1" dirty="0">
                <a:latin typeface="Aptos" panose="020B0004020202020204" pitchFamily="34" charset="0"/>
              </a:rPr>
              <a:t>Uniquely Welsh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Programmes delivered in both Welsh and English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Special Welsh badges including the Dragon Award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Democracy Challenge reflecting Welsh civic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RNLI Water Awareness Badge for coastal safety</a:t>
            </a: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92720AB-AEA8-1EAA-6977-4B46E2997419}"/>
              </a:ext>
            </a:extLst>
          </p:cNvPr>
          <p:cNvSpPr/>
          <p:nvPr/>
        </p:nvSpPr>
        <p:spPr>
          <a:xfrm>
            <a:off x="758309" y="7047786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7108E9E7-E790-86CC-6A46-809E96074A0C}"/>
              </a:ext>
            </a:extLst>
          </p:cNvPr>
          <p:cNvSpPr/>
          <p:nvPr/>
        </p:nvSpPr>
        <p:spPr>
          <a:xfrm>
            <a:off x="7193733" y="4666059"/>
            <a:ext cx="6292453" cy="276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buNone/>
            </a:pPr>
            <a:r>
              <a:rPr lang="en-GB" sz="2400" b="1" dirty="0">
                <a:latin typeface="Aptos" panose="020B0004020202020204" pitchFamily="34" charset="0"/>
              </a:rPr>
              <a:t>Adventure Destinations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Cornel and Yr Hafod sites in Eryri National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SWAT - Our dedicated Water Activities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International events like World Scout Jamboree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Local expeditions across Wales's diverse landscapes</a:t>
            </a:r>
          </a:p>
        </p:txBody>
      </p:sp>
    </p:spTree>
    <p:extLst>
      <p:ext uri="{BB962C8B-B14F-4D97-AF65-F5344CB8AC3E}">
        <p14:creationId xmlns:p14="http://schemas.microsoft.com/office/powerpoint/2010/main" val="307895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5891" y="639604"/>
            <a:ext cx="6172676" cy="648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The Impact of Scouting</a:t>
            </a:r>
            <a:endParaRPr lang="en-US" sz="4050" b="1" dirty="0">
              <a:latin typeface="Aptos" panose="020B00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891" y="1583174"/>
            <a:ext cx="492443" cy="4924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5891" y="2321838"/>
            <a:ext cx="259222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Values-Led</a:t>
            </a:r>
            <a:endParaRPr lang="en-US" sz="2400" b="1" dirty="0">
              <a:latin typeface="Aptos" panose="020B00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175891" y="2763917"/>
            <a:ext cx="3759398" cy="1576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Our five values – integrity, respect, care, belief and cooperation – guide everything we do, helping young people develop strong moral compasses for life.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511" y="1583174"/>
            <a:ext cx="492443" cy="49244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181511" y="2321838"/>
            <a:ext cx="259222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Public Recognition</a:t>
            </a:r>
            <a:endParaRPr lang="en-US" sz="2400" b="1" dirty="0">
              <a:latin typeface="Aptos" panose="020B00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0181511" y="2763917"/>
            <a:ext cx="3759398" cy="126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9 out of 10 parents believe their child would benefit from learning skills for life, and 8 out of 10 believe Scouts helps develop those skills.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891" y="4832747"/>
            <a:ext cx="492443" cy="49244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75891" y="5571411"/>
            <a:ext cx="259222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Growing Demand</a:t>
            </a:r>
            <a:endParaRPr lang="en-US" sz="2400" b="1" dirty="0">
              <a:latin typeface="Aptos" panose="020B00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175891" y="6013490"/>
            <a:ext cx="3759398" cy="1576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Over 4,487 young people are on waiting lists to join Scouts in Wales – part of a 100,000-strong list across the UK. Squirrel Scouting grew by 22% last year alone.</a:t>
            </a:r>
            <a:endParaRPr lang="en-US" sz="20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4019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Aptos" panose="020B0004020202020204" pitchFamily="34" charset="0"/>
                <a:ea typeface="Sora Semi Bold" pitchFamily="34" charset="-122"/>
                <a:cs typeface="Sora Semi Bold" pitchFamily="34" charset="-120"/>
              </a:rPr>
              <a:t>Local Delivery  </a:t>
            </a:r>
            <a:endParaRPr lang="en-US" sz="4450" b="1" dirty="0">
              <a:latin typeface="Aptos" panose="020B00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793" y="720566"/>
            <a:ext cx="2199799" cy="20404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494365" y="1872734"/>
            <a:ext cx="1038522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581044" y="1740812"/>
            <a:ext cx="10385227" cy="203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You can use this slide to include any local info that you’d like to highlight 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X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X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X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3535"/>
                </a:solidFill>
                <a:latin typeface="Aptos" panose="020B0004020202020204" pitchFamily="34" charset="0"/>
                <a:ea typeface="Sora Light" pitchFamily="34" charset="-122"/>
                <a:cs typeface="Sora Light" pitchFamily="34" charset="-120"/>
              </a:rPr>
              <a:t>X</a:t>
            </a:r>
          </a:p>
          <a:p>
            <a:pPr marL="0" indent="0">
              <a:lnSpc>
                <a:spcPts val="2700"/>
              </a:lnSpc>
              <a:buNone/>
            </a:pP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53838" y="4553168"/>
            <a:ext cx="6206017" cy="3442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buNone/>
            </a:pPr>
            <a:r>
              <a:rPr lang="en-GB" sz="2400" b="1" dirty="0">
                <a:latin typeface="Aptos" panose="020B0004020202020204" pitchFamily="34" charset="0"/>
              </a:rPr>
              <a:t>The sub heading’s are Aptos size 24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font swaps between Aptos size 20 or 24</a:t>
            </a:r>
          </a:p>
          <a:p>
            <a:r>
              <a:rPr lang="en-GB" sz="2400" dirty="0"/>
              <a:t>depending on the amount you have to say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xx</a:t>
            </a:r>
          </a:p>
        </p:txBody>
      </p:sp>
      <p:sp>
        <p:nvSpPr>
          <p:cNvPr id="11" name="Text 8"/>
          <p:cNvSpPr/>
          <p:nvPr/>
        </p:nvSpPr>
        <p:spPr>
          <a:xfrm>
            <a:off x="758309" y="7047786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193733" y="4114799"/>
            <a:ext cx="6292453" cy="3314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You can use more text or a photo in here </a:t>
            </a:r>
          </a:p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Or just play about with the format and include</a:t>
            </a:r>
          </a:p>
          <a:p>
            <a:pPr>
              <a:buNone/>
            </a:pPr>
            <a:r>
              <a:rPr lang="en-GB" sz="2400" dirty="0">
                <a:latin typeface="Aptos" panose="020B0004020202020204" pitchFamily="34" charset="0"/>
              </a:rPr>
              <a:t>whatever you need to.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858</Words>
  <Application>Microsoft Office PowerPoint</Application>
  <PresentationFormat>Custom</PresentationFormat>
  <Paragraphs>126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Sora Semi Bold</vt:lpstr>
      <vt:lpstr>Sora Light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Lisa Newberry</dc:creator>
  <cp:lastModifiedBy>Lisa Newberry</cp:lastModifiedBy>
  <cp:revision>2</cp:revision>
  <dcterms:created xsi:type="dcterms:W3CDTF">2025-06-30T11:14:30Z</dcterms:created>
  <dcterms:modified xsi:type="dcterms:W3CDTF">2025-07-01T15:09:00Z</dcterms:modified>
</cp:coreProperties>
</file>